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63" r:id="rId4"/>
    <p:sldId id="264" r:id="rId5"/>
    <p:sldId id="265" r:id="rId6"/>
    <p:sldId id="267" r:id="rId7"/>
    <p:sldId id="257" r:id="rId8"/>
    <p:sldId id="266" r:id="rId9"/>
    <p:sldId id="271" r:id="rId10"/>
    <p:sldId id="258" r:id="rId11"/>
    <p:sldId id="259" r:id="rId12"/>
    <p:sldId id="268" r:id="rId13"/>
    <p:sldId id="274" r:id="rId14"/>
    <p:sldId id="276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517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45868-E9E6-45D0-84B2-F7E7A0802111}" type="doc">
      <dgm:prSet loTypeId="urn:microsoft.com/office/officeart/2005/8/layout/radial6" loCatId="cycle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CD77218-EC05-4176-AC97-943D08EA2995}">
      <dgm:prSet phldrT="[Text]"/>
      <dgm:spPr/>
      <dgm:t>
        <a:bodyPr/>
        <a:lstStyle/>
        <a:p>
          <a:r>
            <a:rPr lang="en-US" dirty="0" smtClean="0"/>
            <a:t>Define the Problem</a:t>
          </a:r>
          <a:endParaRPr lang="en-US" dirty="0"/>
        </a:p>
      </dgm:t>
    </dgm:pt>
    <dgm:pt modelId="{34B0F5BE-1768-4561-A1D1-5CFAF83D2299}" type="sibTrans" cxnId="{BE856116-C380-4B15-B86B-C983DB347AAD}">
      <dgm:prSet/>
      <dgm:spPr/>
      <dgm:t>
        <a:bodyPr/>
        <a:lstStyle/>
        <a:p>
          <a:endParaRPr lang="en-US"/>
        </a:p>
      </dgm:t>
    </dgm:pt>
    <dgm:pt modelId="{FE159FF3-E48E-4E48-BB2E-4FF878EF9973}" type="parTrans" cxnId="{BE856116-C380-4B15-B86B-C983DB347AAD}">
      <dgm:prSet/>
      <dgm:spPr/>
      <dgm:t>
        <a:bodyPr/>
        <a:lstStyle/>
        <a:p>
          <a:endParaRPr lang="en-US"/>
        </a:p>
      </dgm:t>
    </dgm:pt>
    <dgm:pt modelId="{2876C028-56C1-4722-890F-7370550B4F56}">
      <dgm:prSet phldrT="[Text]"/>
      <dgm:spPr/>
      <dgm:t>
        <a:bodyPr/>
        <a:lstStyle/>
        <a:p>
          <a:r>
            <a:rPr lang="en-US" dirty="0" smtClean="0"/>
            <a:t>Test and Implement the Solution</a:t>
          </a:r>
          <a:endParaRPr lang="en-US" dirty="0"/>
        </a:p>
      </dgm:t>
    </dgm:pt>
    <dgm:pt modelId="{B538D56C-83E6-49B6-A848-3D0B69D999A0}" type="sibTrans" cxnId="{32242D23-F634-48AE-AC78-5E724D1C6D86}">
      <dgm:prSet/>
      <dgm:spPr/>
      <dgm:t>
        <a:bodyPr/>
        <a:lstStyle/>
        <a:p>
          <a:endParaRPr lang="en-US"/>
        </a:p>
      </dgm:t>
    </dgm:pt>
    <dgm:pt modelId="{390AD3BB-D1D7-40DF-A6DF-5D72C4D13FEF}" type="parTrans" cxnId="{32242D23-F634-48AE-AC78-5E724D1C6D86}">
      <dgm:prSet/>
      <dgm:spPr/>
      <dgm:t>
        <a:bodyPr/>
        <a:lstStyle/>
        <a:p>
          <a:endParaRPr lang="en-US"/>
        </a:p>
      </dgm:t>
    </dgm:pt>
    <dgm:pt modelId="{D9018BCA-F4EA-47A1-BCA0-C758998A287C}">
      <dgm:prSet phldrT="[Text]"/>
      <dgm:spPr/>
      <dgm:t>
        <a:bodyPr/>
        <a:lstStyle/>
        <a:p>
          <a:r>
            <a:rPr lang="en-US" dirty="0" smtClean="0"/>
            <a:t>Analyze and Select a Solution</a:t>
          </a:r>
          <a:endParaRPr lang="en-US" dirty="0"/>
        </a:p>
      </dgm:t>
    </dgm:pt>
    <dgm:pt modelId="{B4048D32-B97E-4853-A906-EA29E1A2717A}" type="sibTrans" cxnId="{CAA1381F-BCD0-4A2F-B145-1A0A500857F3}">
      <dgm:prSet/>
      <dgm:spPr/>
      <dgm:t>
        <a:bodyPr/>
        <a:lstStyle/>
        <a:p>
          <a:endParaRPr lang="en-US"/>
        </a:p>
      </dgm:t>
    </dgm:pt>
    <dgm:pt modelId="{7F6DE17C-0E3D-4938-A354-0B436F4C568F}" type="parTrans" cxnId="{CAA1381F-BCD0-4A2F-B145-1A0A500857F3}">
      <dgm:prSet/>
      <dgm:spPr/>
      <dgm:t>
        <a:bodyPr/>
        <a:lstStyle/>
        <a:p>
          <a:endParaRPr lang="en-US"/>
        </a:p>
      </dgm:t>
    </dgm:pt>
    <dgm:pt modelId="{7C6E2C42-FD6F-4C01-B5BF-914797198357}">
      <dgm:prSet phldrT="[Text]"/>
      <dgm:spPr/>
      <dgm:t>
        <a:bodyPr/>
        <a:lstStyle/>
        <a:p>
          <a:r>
            <a:rPr lang="en-US" dirty="0" smtClean="0"/>
            <a:t>Generate Alternative Solutions</a:t>
          </a:r>
          <a:endParaRPr lang="en-US" dirty="0"/>
        </a:p>
      </dgm:t>
    </dgm:pt>
    <dgm:pt modelId="{703033E5-FE63-410E-AB7D-C5AA4CC2E443}" type="sibTrans" cxnId="{13755F3C-5C9A-497C-AD97-1F5913CAE0F4}">
      <dgm:prSet/>
      <dgm:spPr/>
      <dgm:t>
        <a:bodyPr/>
        <a:lstStyle/>
        <a:p>
          <a:endParaRPr lang="en-US"/>
        </a:p>
      </dgm:t>
    </dgm:pt>
    <dgm:pt modelId="{1516C3DD-7C9C-4CF4-A34B-6BBF9FD64FDC}" type="parTrans" cxnId="{13755F3C-5C9A-497C-AD97-1F5913CAE0F4}">
      <dgm:prSet/>
      <dgm:spPr/>
      <dgm:t>
        <a:bodyPr/>
        <a:lstStyle/>
        <a:p>
          <a:endParaRPr lang="en-US"/>
        </a:p>
      </dgm:t>
    </dgm:pt>
    <dgm:pt modelId="{9C6B3452-0DDF-48EF-BA0D-B1A57950C982}">
      <dgm:prSet phldrT="[Text]"/>
      <dgm:spPr/>
      <dgm:t>
        <a:bodyPr/>
        <a:lstStyle/>
        <a:p>
          <a:r>
            <a:rPr lang="en-US" dirty="0" smtClean="0"/>
            <a:t>Gather Information</a:t>
          </a:r>
          <a:endParaRPr lang="en-US" dirty="0"/>
        </a:p>
      </dgm:t>
    </dgm:pt>
    <dgm:pt modelId="{2ED1D339-549A-4F26-83EE-7EE3C389604B}" type="sibTrans" cxnId="{488B66ED-A9CD-4BC7-BD26-3A804545B6DE}">
      <dgm:prSet/>
      <dgm:spPr/>
      <dgm:t>
        <a:bodyPr/>
        <a:lstStyle/>
        <a:p>
          <a:endParaRPr lang="en-US"/>
        </a:p>
      </dgm:t>
    </dgm:pt>
    <dgm:pt modelId="{2EBD4D57-1708-4F9F-8DAE-31B1DB2A0695}" type="parTrans" cxnId="{488B66ED-A9CD-4BC7-BD26-3A804545B6DE}">
      <dgm:prSet/>
      <dgm:spPr/>
      <dgm:t>
        <a:bodyPr/>
        <a:lstStyle/>
        <a:p>
          <a:endParaRPr lang="en-US"/>
        </a:p>
      </dgm:t>
    </dgm:pt>
    <dgm:pt modelId="{421771A4-6721-4D06-BE1E-6963AD69F212}">
      <dgm:prSet phldrT="[Text]"/>
      <dgm:spPr/>
      <dgm:t>
        <a:bodyPr/>
        <a:lstStyle/>
        <a:p>
          <a:r>
            <a:rPr lang="en-US" smtClean="0"/>
            <a:t>Engineering Design Process</a:t>
          </a:r>
          <a:endParaRPr lang="en-US" dirty="0"/>
        </a:p>
      </dgm:t>
    </dgm:pt>
    <dgm:pt modelId="{DE0D7EA4-DBE7-4AA4-A1E5-3BBFB787F7DC}" type="parTrans" cxnId="{1183DB3E-07BC-4CC7-B876-9307A5EBA94F}">
      <dgm:prSet/>
      <dgm:spPr/>
      <dgm:t>
        <a:bodyPr/>
        <a:lstStyle/>
        <a:p>
          <a:endParaRPr lang="en-US"/>
        </a:p>
      </dgm:t>
    </dgm:pt>
    <dgm:pt modelId="{2BC446CC-AD39-442D-9268-3875B9B4FDEC}" type="sibTrans" cxnId="{1183DB3E-07BC-4CC7-B876-9307A5EBA94F}">
      <dgm:prSet/>
      <dgm:spPr/>
      <dgm:t>
        <a:bodyPr/>
        <a:lstStyle/>
        <a:p>
          <a:endParaRPr lang="en-US"/>
        </a:p>
      </dgm:t>
    </dgm:pt>
    <dgm:pt modelId="{A7502939-596E-4375-BFCE-12E8A61D4EE0}" type="pres">
      <dgm:prSet presAssocID="{92445868-E9E6-45D0-84B2-F7E7A08021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69D4D-32AE-438A-AE8F-76103E0FE1EF}" type="pres">
      <dgm:prSet presAssocID="{421771A4-6721-4D06-BE1E-6963AD69F212}" presName="centerShape" presStyleLbl="node0" presStyleIdx="0" presStyleCnt="1" custLinFactNeighborX="1" custLinFactNeighborY="-5891"/>
      <dgm:spPr/>
      <dgm:t>
        <a:bodyPr/>
        <a:lstStyle/>
        <a:p>
          <a:endParaRPr lang="en-US"/>
        </a:p>
      </dgm:t>
    </dgm:pt>
    <dgm:pt modelId="{02315FFA-BF04-41F9-ADD3-8E644B64B42F}" type="pres">
      <dgm:prSet presAssocID="{CCD77218-EC05-4176-AC97-943D08EA29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573BE-9AF5-43F2-B577-5981899691D7}" type="pres">
      <dgm:prSet presAssocID="{CCD77218-EC05-4176-AC97-943D08EA2995}" presName="dummy" presStyleCnt="0"/>
      <dgm:spPr/>
    </dgm:pt>
    <dgm:pt modelId="{4E27B3D1-73CB-4302-9441-9E5C3903FF7B}" type="pres">
      <dgm:prSet presAssocID="{34B0F5BE-1768-4561-A1D1-5CFAF83D229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AF316DE-FA6B-4C73-8CD0-F360B80130EC}" type="pres">
      <dgm:prSet presAssocID="{9C6B3452-0DDF-48EF-BA0D-B1A57950C9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62D4F-7FF7-428F-8300-B63595FA414B}" type="pres">
      <dgm:prSet presAssocID="{9C6B3452-0DDF-48EF-BA0D-B1A57950C982}" presName="dummy" presStyleCnt="0"/>
      <dgm:spPr/>
    </dgm:pt>
    <dgm:pt modelId="{9354461F-4489-41BE-B1CE-B1E6DB679A9A}" type="pres">
      <dgm:prSet presAssocID="{2ED1D339-549A-4F26-83EE-7EE3C389604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C743CAB-257C-433E-8C38-3EF993E29A59}" type="pres">
      <dgm:prSet presAssocID="{7C6E2C42-FD6F-4C01-B5BF-9147971983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9196-CA35-42B9-AF01-9DC303847932}" type="pres">
      <dgm:prSet presAssocID="{7C6E2C42-FD6F-4C01-B5BF-914797198357}" presName="dummy" presStyleCnt="0"/>
      <dgm:spPr/>
    </dgm:pt>
    <dgm:pt modelId="{87CCB26D-D7E8-4C1D-8AD3-1546D0ED9E7A}" type="pres">
      <dgm:prSet presAssocID="{703033E5-FE63-410E-AB7D-C5AA4CC2E44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B62A8F9-932F-4B5E-8EEE-A7D57E1026E0}" type="pres">
      <dgm:prSet presAssocID="{D9018BCA-F4EA-47A1-BCA0-C758998A28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B37F8-72D0-44E5-B402-C9040E2B4F1E}" type="pres">
      <dgm:prSet presAssocID="{D9018BCA-F4EA-47A1-BCA0-C758998A287C}" presName="dummy" presStyleCnt="0"/>
      <dgm:spPr/>
    </dgm:pt>
    <dgm:pt modelId="{ADAC89EE-498C-4175-9EFC-7054DCEC37D3}" type="pres">
      <dgm:prSet presAssocID="{B4048D32-B97E-4853-A906-EA29E1A2717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F9A11DC-20FB-4775-A123-BAE29B3BA40F}" type="pres">
      <dgm:prSet presAssocID="{2876C028-56C1-4722-890F-7370550B4F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591FC-77FD-4A98-8465-178A4FBCBFED}" type="pres">
      <dgm:prSet presAssocID="{2876C028-56C1-4722-890F-7370550B4F56}" presName="dummy" presStyleCnt="0"/>
      <dgm:spPr/>
    </dgm:pt>
    <dgm:pt modelId="{2FD7B6D2-5B86-4978-AF08-63D1704654CD}" type="pres">
      <dgm:prSet presAssocID="{B538D56C-83E6-49B6-A848-3D0B69D999A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A76AAD1-9960-48C7-AA47-388A5348143B}" type="presOf" srcId="{7C6E2C42-FD6F-4C01-B5BF-914797198357}" destId="{1C743CAB-257C-433E-8C38-3EF993E29A59}" srcOrd="0" destOrd="0" presId="urn:microsoft.com/office/officeart/2005/8/layout/radial6"/>
    <dgm:cxn modelId="{1183DB3E-07BC-4CC7-B876-9307A5EBA94F}" srcId="{92445868-E9E6-45D0-84B2-F7E7A0802111}" destId="{421771A4-6721-4D06-BE1E-6963AD69F212}" srcOrd="0" destOrd="0" parTransId="{DE0D7EA4-DBE7-4AA4-A1E5-3BBFB787F7DC}" sibTransId="{2BC446CC-AD39-442D-9268-3875B9B4FDEC}"/>
    <dgm:cxn modelId="{488B66ED-A9CD-4BC7-BD26-3A804545B6DE}" srcId="{421771A4-6721-4D06-BE1E-6963AD69F212}" destId="{9C6B3452-0DDF-48EF-BA0D-B1A57950C982}" srcOrd="1" destOrd="0" parTransId="{2EBD4D57-1708-4F9F-8DAE-31B1DB2A0695}" sibTransId="{2ED1D339-549A-4F26-83EE-7EE3C389604B}"/>
    <dgm:cxn modelId="{0CDD1F86-242A-40FB-8813-E34F8F5470D3}" type="presOf" srcId="{703033E5-FE63-410E-AB7D-C5AA4CC2E443}" destId="{87CCB26D-D7E8-4C1D-8AD3-1546D0ED9E7A}" srcOrd="0" destOrd="0" presId="urn:microsoft.com/office/officeart/2005/8/layout/radial6"/>
    <dgm:cxn modelId="{523AC566-A1CC-4CA5-B556-70D583ACAAF8}" type="presOf" srcId="{D9018BCA-F4EA-47A1-BCA0-C758998A287C}" destId="{5B62A8F9-932F-4B5E-8EEE-A7D57E1026E0}" srcOrd="0" destOrd="0" presId="urn:microsoft.com/office/officeart/2005/8/layout/radial6"/>
    <dgm:cxn modelId="{F9EABBE7-F128-42DC-9F9F-764DEB4F4BBD}" type="presOf" srcId="{CCD77218-EC05-4176-AC97-943D08EA2995}" destId="{02315FFA-BF04-41F9-ADD3-8E644B64B42F}" srcOrd="0" destOrd="0" presId="urn:microsoft.com/office/officeart/2005/8/layout/radial6"/>
    <dgm:cxn modelId="{00E644C0-1ADB-4F9F-A61A-86F32736B8C3}" type="presOf" srcId="{34B0F5BE-1768-4561-A1D1-5CFAF83D2299}" destId="{4E27B3D1-73CB-4302-9441-9E5C3903FF7B}" srcOrd="0" destOrd="0" presId="urn:microsoft.com/office/officeart/2005/8/layout/radial6"/>
    <dgm:cxn modelId="{98885280-E3C3-4752-B74C-BCF2F83F6CF0}" type="presOf" srcId="{2ED1D339-549A-4F26-83EE-7EE3C389604B}" destId="{9354461F-4489-41BE-B1CE-B1E6DB679A9A}" srcOrd="0" destOrd="0" presId="urn:microsoft.com/office/officeart/2005/8/layout/radial6"/>
    <dgm:cxn modelId="{510A91C8-6088-411E-BE61-DCDA6330256C}" type="presOf" srcId="{92445868-E9E6-45D0-84B2-F7E7A0802111}" destId="{A7502939-596E-4375-BFCE-12E8A61D4EE0}" srcOrd="0" destOrd="0" presId="urn:microsoft.com/office/officeart/2005/8/layout/radial6"/>
    <dgm:cxn modelId="{CAA1381F-BCD0-4A2F-B145-1A0A500857F3}" srcId="{421771A4-6721-4D06-BE1E-6963AD69F212}" destId="{D9018BCA-F4EA-47A1-BCA0-C758998A287C}" srcOrd="3" destOrd="0" parTransId="{7F6DE17C-0E3D-4938-A354-0B436F4C568F}" sibTransId="{B4048D32-B97E-4853-A906-EA29E1A2717A}"/>
    <dgm:cxn modelId="{F92F8526-2F2B-40FF-B308-1F173C61ADED}" type="presOf" srcId="{9C6B3452-0DDF-48EF-BA0D-B1A57950C982}" destId="{6AF316DE-FA6B-4C73-8CD0-F360B80130EC}" srcOrd="0" destOrd="0" presId="urn:microsoft.com/office/officeart/2005/8/layout/radial6"/>
    <dgm:cxn modelId="{13755F3C-5C9A-497C-AD97-1F5913CAE0F4}" srcId="{421771A4-6721-4D06-BE1E-6963AD69F212}" destId="{7C6E2C42-FD6F-4C01-B5BF-914797198357}" srcOrd="2" destOrd="0" parTransId="{1516C3DD-7C9C-4CF4-A34B-6BBF9FD64FDC}" sibTransId="{703033E5-FE63-410E-AB7D-C5AA4CC2E443}"/>
    <dgm:cxn modelId="{7652E332-C175-481B-A5E6-B489AA1E07CF}" type="presOf" srcId="{B4048D32-B97E-4853-A906-EA29E1A2717A}" destId="{ADAC89EE-498C-4175-9EFC-7054DCEC37D3}" srcOrd="0" destOrd="0" presId="urn:microsoft.com/office/officeart/2005/8/layout/radial6"/>
    <dgm:cxn modelId="{BE856116-C380-4B15-B86B-C983DB347AAD}" srcId="{421771A4-6721-4D06-BE1E-6963AD69F212}" destId="{CCD77218-EC05-4176-AC97-943D08EA2995}" srcOrd="0" destOrd="0" parTransId="{FE159FF3-E48E-4E48-BB2E-4FF878EF9973}" sibTransId="{34B0F5BE-1768-4561-A1D1-5CFAF83D2299}"/>
    <dgm:cxn modelId="{2B2FBC73-E97A-45AA-B977-0E02F9D6FADD}" type="presOf" srcId="{B538D56C-83E6-49B6-A848-3D0B69D999A0}" destId="{2FD7B6D2-5B86-4978-AF08-63D1704654CD}" srcOrd="0" destOrd="0" presId="urn:microsoft.com/office/officeart/2005/8/layout/radial6"/>
    <dgm:cxn modelId="{C4CA1388-F96F-453A-8C9A-0FB076335287}" type="presOf" srcId="{2876C028-56C1-4722-890F-7370550B4F56}" destId="{6F9A11DC-20FB-4775-A123-BAE29B3BA40F}" srcOrd="0" destOrd="0" presId="urn:microsoft.com/office/officeart/2005/8/layout/radial6"/>
    <dgm:cxn modelId="{4CD02C4D-AAA1-4BCC-B3A4-F60741F1E3D4}" type="presOf" srcId="{421771A4-6721-4D06-BE1E-6963AD69F212}" destId="{CC569D4D-32AE-438A-AE8F-76103E0FE1EF}" srcOrd="0" destOrd="0" presId="urn:microsoft.com/office/officeart/2005/8/layout/radial6"/>
    <dgm:cxn modelId="{32242D23-F634-48AE-AC78-5E724D1C6D86}" srcId="{421771A4-6721-4D06-BE1E-6963AD69F212}" destId="{2876C028-56C1-4722-890F-7370550B4F56}" srcOrd="4" destOrd="0" parTransId="{390AD3BB-D1D7-40DF-A6DF-5D72C4D13FEF}" sibTransId="{B538D56C-83E6-49B6-A848-3D0B69D999A0}"/>
    <dgm:cxn modelId="{935C3EF1-92AC-4986-8856-FD40AB474142}" type="presParOf" srcId="{A7502939-596E-4375-BFCE-12E8A61D4EE0}" destId="{CC569D4D-32AE-438A-AE8F-76103E0FE1EF}" srcOrd="0" destOrd="0" presId="urn:microsoft.com/office/officeart/2005/8/layout/radial6"/>
    <dgm:cxn modelId="{73AED06B-E14F-4C60-A2B5-D4FD6768AFE0}" type="presParOf" srcId="{A7502939-596E-4375-BFCE-12E8A61D4EE0}" destId="{02315FFA-BF04-41F9-ADD3-8E644B64B42F}" srcOrd="1" destOrd="0" presId="urn:microsoft.com/office/officeart/2005/8/layout/radial6"/>
    <dgm:cxn modelId="{1E5D031D-DC1F-49A4-A623-E610573C2544}" type="presParOf" srcId="{A7502939-596E-4375-BFCE-12E8A61D4EE0}" destId="{D6D573BE-9AF5-43F2-B577-5981899691D7}" srcOrd="2" destOrd="0" presId="urn:microsoft.com/office/officeart/2005/8/layout/radial6"/>
    <dgm:cxn modelId="{9A428E27-CFD5-4EAB-B7E0-BDE4F91ECC66}" type="presParOf" srcId="{A7502939-596E-4375-BFCE-12E8A61D4EE0}" destId="{4E27B3D1-73CB-4302-9441-9E5C3903FF7B}" srcOrd="3" destOrd="0" presId="urn:microsoft.com/office/officeart/2005/8/layout/radial6"/>
    <dgm:cxn modelId="{25CBEDC2-A272-445E-B802-CD87482526D0}" type="presParOf" srcId="{A7502939-596E-4375-BFCE-12E8A61D4EE0}" destId="{6AF316DE-FA6B-4C73-8CD0-F360B80130EC}" srcOrd="4" destOrd="0" presId="urn:microsoft.com/office/officeart/2005/8/layout/radial6"/>
    <dgm:cxn modelId="{A702D5C8-3970-4D7C-B585-7FE337D89E4A}" type="presParOf" srcId="{A7502939-596E-4375-BFCE-12E8A61D4EE0}" destId="{0FB62D4F-7FF7-428F-8300-B63595FA414B}" srcOrd="5" destOrd="0" presId="urn:microsoft.com/office/officeart/2005/8/layout/radial6"/>
    <dgm:cxn modelId="{6C11F539-7AEF-4337-8092-0E87C16275D8}" type="presParOf" srcId="{A7502939-596E-4375-BFCE-12E8A61D4EE0}" destId="{9354461F-4489-41BE-B1CE-B1E6DB679A9A}" srcOrd="6" destOrd="0" presId="urn:microsoft.com/office/officeart/2005/8/layout/radial6"/>
    <dgm:cxn modelId="{4181B437-A5A7-4FFF-BC98-8A414C259341}" type="presParOf" srcId="{A7502939-596E-4375-BFCE-12E8A61D4EE0}" destId="{1C743CAB-257C-433E-8C38-3EF993E29A59}" srcOrd="7" destOrd="0" presId="urn:microsoft.com/office/officeart/2005/8/layout/radial6"/>
    <dgm:cxn modelId="{05CF6FBE-B0EB-4625-85CC-6CCC0C071437}" type="presParOf" srcId="{A7502939-596E-4375-BFCE-12E8A61D4EE0}" destId="{B15B9196-CA35-42B9-AF01-9DC303847932}" srcOrd="8" destOrd="0" presId="urn:microsoft.com/office/officeart/2005/8/layout/radial6"/>
    <dgm:cxn modelId="{A960B41A-FED8-4D76-9A3A-5E7DB1C050CC}" type="presParOf" srcId="{A7502939-596E-4375-BFCE-12E8A61D4EE0}" destId="{87CCB26D-D7E8-4C1D-8AD3-1546D0ED9E7A}" srcOrd="9" destOrd="0" presId="urn:microsoft.com/office/officeart/2005/8/layout/radial6"/>
    <dgm:cxn modelId="{529E01EC-429B-4327-9D54-30B224AE3D9F}" type="presParOf" srcId="{A7502939-596E-4375-BFCE-12E8A61D4EE0}" destId="{5B62A8F9-932F-4B5E-8EEE-A7D57E1026E0}" srcOrd="10" destOrd="0" presId="urn:microsoft.com/office/officeart/2005/8/layout/radial6"/>
    <dgm:cxn modelId="{984453EF-5973-4F1A-BF7F-AF2EEC31603C}" type="presParOf" srcId="{A7502939-596E-4375-BFCE-12E8A61D4EE0}" destId="{EC5B37F8-72D0-44E5-B402-C9040E2B4F1E}" srcOrd="11" destOrd="0" presId="urn:microsoft.com/office/officeart/2005/8/layout/radial6"/>
    <dgm:cxn modelId="{DF5B3C33-6BB3-4972-A342-CB1C8F15585A}" type="presParOf" srcId="{A7502939-596E-4375-BFCE-12E8A61D4EE0}" destId="{ADAC89EE-498C-4175-9EFC-7054DCEC37D3}" srcOrd="12" destOrd="0" presId="urn:microsoft.com/office/officeart/2005/8/layout/radial6"/>
    <dgm:cxn modelId="{680136F5-22B6-4B89-B5DC-C6592FD57768}" type="presParOf" srcId="{A7502939-596E-4375-BFCE-12E8A61D4EE0}" destId="{6F9A11DC-20FB-4775-A123-BAE29B3BA40F}" srcOrd="13" destOrd="0" presId="urn:microsoft.com/office/officeart/2005/8/layout/radial6"/>
    <dgm:cxn modelId="{827A9FEA-76F8-4C5E-AA83-96C3FC63031D}" type="presParOf" srcId="{A7502939-596E-4375-BFCE-12E8A61D4EE0}" destId="{7BD591FC-77FD-4A98-8465-178A4FBCBFED}" srcOrd="14" destOrd="0" presId="urn:microsoft.com/office/officeart/2005/8/layout/radial6"/>
    <dgm:cxn modelId="{A0660CAC-62DF-4622-BDD1-3D5B8AC4B897}" type="presParOf" srcId="{A7502939-596E-4375-BFCE-12E8A61D4EE0}" destId="{2FD7B6D2-5B86-4978-AF08-63D1704654CD}" srcOrd="15" destOrd="0" presId="urn:microsoft.com/office/officeart/2005/8/layout/radial6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840FFC-528E-44BE-9A6A-EF9F28703FC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opedia.org/Parabolic_basket_and_tin_can_solar_cooke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opedia.org/Parabolic_basket_and_tin_can_solar_cook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of the sun</a:t>
            </a:r>
          </a:p>
          <a:p>
            <a:r>
              <a:rPr lang="en-US" dirty="0" smtClean="0"/>
              <a:t>Sun image http://upload.wikimedia.org/wikipedia/commons/d/da/171879main_LimbFlareJan12_lg.jpg</a:t>
            </a:r>
          </a:p>
          <a:p>
            <a:endParaRPr lang="en-US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lang="en-US" sz="1200" kern="0" dirty="0" smtClean="0">
                <a:solidFill>
                  <a:schemeClr val="bg1"/>
                </a:solidFill>
                <a:latin typeface="Comfortaa" pitchFamily="34" charset="0"/>
              </a:rPr>
              <a:t>aka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1200" kern="0" dirty="0" smtClean="0">
                <a:solidFill>
                  <a:schemeClr val="bg1"/>
                </a:solidFill>
                <a:latin typeface="Comfortaa" pitchFamily="34" charset="0"/>
              </a:rPr>
              <a:t>317 Btu/(hr*ft</a:t>
            </a:r>
            <a:r>
              <a:rPr lang="en-US" sz="1200" kern="0" baseline="30000" dirty="0" smtClean="0">
                <a:solidFill>
                  <a:schemeClr val="bg1"/>
                </a:solidFill>
                <a:latin typeface="Comfortaa" pitchFamily="34" charset="0"/>
              </a:rPr>
              <a:t>2</a:t>
            </a:r>
            <a:r>
              <a:rPr lang="en-US" sz="1200" kern="0" dirty="0" smtClean="0">
                <a:solidFill>
                  <a:schemeClr val="bg1"/>
                </a:solidFill>
                <a:latin typeface="Comfortaa" pitchFamily="34" charset="0"/>
              </a:rPr>
              <a:t>)</a:t>
            </a:r>
            <a:endParaRPr lang="en-US" sz="1200" kern="0" baseline="30000" dirty="0" smtClean="0">
              <a:solidFill>
                <a:schemeClr val="bg1"/>
              </a:solidFill>
              <a:latin typeface="Comfortaa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hlinkClick r:id="rId3" tooltip="Parabolic basket and tin can solar cooker"/>
              </a:rPr>
              <a:t>Parabolic</a:t>
            </a:r>
            <a:r>
              <a:rPr lang="es-ES" dirty="0" smtClean="0">
                <a:hlinkClick r:id="rId3" tooltip="Parabolic basket and tin can solar cooker"/>
              </a:rPr>
              <a:t> </a:t>
            </a:r>
            <a:r>
              <a:rPr lang="es-ES" dirty="0" err="1" smtClean="0">
                <a:hlinkClick r:id="rId3" tooltip="Parabolic basket and tin can solar cooker"/>
              </a:rPr>
              <a:t>basket</a:t>
            </a:r>
            <a:r>
              <a:rPr lang="es-ES" dirty="0" smtClean="0">
                <a:hlinkClick r:id="rId3" tooltip="Parabolic basket and tin can solar cooker"/>
              </a:rPr>
              <a:t> and </a:t>
            </a:r>
            <a:r>
              <a:rPr lang="es-ES" dirty="0" err="1" smtClean="0">
                <a:hlinkClick r:id="rId3" tooltip="Parabolic basket and tin can solar cooker"/>
              </a:rPr>
              <a:t>tin</a:t>
            </a:r>
            <a:r>
              <a:rPr lang="es-ES" dirty="0" smtClean="0">
                <a:hlinkClick r:id="rId3" tooltip="Parabolic basket and tin can solar cooker"/>
              </a:rPr>
              <a:t> can solar </a:t>
            </a:r>
            <a:r>
              <a:rPr lang="es-ES" dirty="0" err="1" smtClean="0">
                <a:hlinkClick r:id="rId3" tooltip="Parabolic basket and tin can solar cooker"/>
              </a:rPr>
              <a:t>cooker</a:t>
            </a:r>
            <a:r>
              <a:rPr lang="es-E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 image http://upload.wikimedia.org/wikipedia/commons/d/da/171879main_LimbFlareJan12_lg.jpg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http://www.appropedia.org/Image:Solarbox.jpg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 image http://upload.wikimedia.org/wikipedia/commons/d/da/171879main_LimbFlareJan12_lg.jpg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http://www.appropedia.org/Image:Solarbox.jpg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 image http://upload.wikimedia.org/wikipedia/commons/d/da/171879main_LimbFlareJan12_lg.jpg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http://www.appropedia.org/Image:Solarbox.jpg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 image http://upload.wikimedia.org/wikipedia/commons/d/da/171879main_LimbFlareJan12_lg.jpg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http://www.appropedia.org/Image:Solarbox.jpg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 image http://upload.wikimedia.org/wikipedia/commons/d/da/171879main_LimbFlareJan12_lg.jpg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http://www.appropedia.org/Image:Solarbox.jpg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hlinkClick r:id="rId3" tooltip="Parabolic basket and tin can solar cooker"/>
              </a:rPr>
              <a:t>Parabolic</a:t>
            </a:r>
            <a:r>
              <a:rPr lang="es-ES" dirty="0" smtClean="0">
                <a:hlinkClick r:id="rId3" tooltip="Parabolic basket and tin can solar cooker"/>
              </a:rPr>
              <a:t> </a:t>
            </a:r>
            <a:r>
              <a:rPr lang="es-ES" dirty="0" err="1" smtClean="0">
                <a:hlinkClick r:id="rId3" tooltip="Parabolic basket and tin can solar cooker"/>
              </a:rPr>
              <a:t>basket</a:t>
            </a:r>
            <a:r>
              <a:rPr lang="es-ES" dirty="0" smtClean="0">
                <a:hlinkClick r:id="rId3" tooltip="Parabolic basket and tin can solar cooker"/>
              </a:rPr>
              <a:t> and </a:t>
            </a:r>
            <a:r>
              <a:rPr lang="es-ES" dirty="0" err="1" smtClean="0">
                <a:hlinkClick r:id="rId3" tooltip="Parabolic basket and tin can solar cooker"/>
              </a:rPr>
              <a:t>tin</a:t>
            </a:r>
            <a:r>
              <a:rPr lang="es-ES" dirty="0" smtClean="0">
                <a:hlinkClick r:id="rId3" tooltip="Parabolic basket and tin can solar cooker"/>
              </a:rPr>
              <a:t> can solar </a:t>
            </a:r>
            <a:r>
              <a:rPr lang="es-ES" dirty="0" err="1" smtClean="0">
                <a:hlinkClick r:id="rId3" tooltip="Parabolic basket and tin can solar cooker"/>
              </a:rPr>
              <a:t>cooker</a:t>
            </a:r>
            <a:r>
              <a:rPr lang="es-E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0FFC-528E-44BE-9A6A-EF9F28703FC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1E690-7946-4134-A139-E4087E5869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5ED4E-1709-4C79-B770-52C308CC2B0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D7E6C-9928-495D-9E00-52A7E63A6A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0452-7DD6-4744-ABDE-58A13971D9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5320E-D9D3-4DE0-824C-F12EB39A21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4BE11-A7C2-44C9-BA0B-3C596EB96A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66B3B-5EA4-4971-A277-8B1B5C7682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BD2D5-2A17-4374-B4BD-245834E402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27F54-1F4B-4C8F-AFD4-F3C1A1165BF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D7E80-0150-4B7E-B6DB-2BED51CA5B8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8A25A-7F4B-4B59-86E6-AE4B26FAAD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F16D36-C53F-416D-ABC0-453B0DE17C9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opedi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appropedia.org/Pasteurize_water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hyperlink" Target="http://www.appropedia.org/Was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://www.appropedia.org/Solar_cooker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olarparabolic\Video_2009-05-09_022014.wmv" TargetMode="External"/><Relationship Id="rId5" Type="http://schemas.openxmlformats.org/officeDocument/2006/relationships/hyperlink" Target="http://www.cut-the-knot.org/ctk/Parabola.shtml#Theorem1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olarparabolic\Video_2009-05-09_023846.wmv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cut-the-knot.org/ctk/Parabola.shtml#Theorem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CSC_-_bol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30000"/>
          </a:blip>
          <a:stretch>
            <a:fillRect/>
          </a:stretch>
        </p:blipFill>
        <p:spPr bwMode="auto">
          <a:xfrm flipH="1">
            <a:off x="0" y="-1"/>
            <a:ext cx="9144000" cy="68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Parabolic Solar Cookers</a:t>
            </a:r>
            <a:endParaRPr lang="en-US" dirty="0">
              <a:solidFill>
                <a:schemeClr val="bg1"/>
              </a:solidFill>
              <a:latin typeface="Comforta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605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Lonny Grafman</a:t>
            </a:r>
          </a:p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Most Images from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  <a:hlinkClick r:id="rId3"/>
              </a:rPr>
              <a:t>Appropedia</a:t>
            </a:r>
            <a:endParaRPr lang="en-US" dirty="0" smtClean="0">
              <a:solidFill>
                <a:schemeClr val="bg1"/>
              </a:solidFill>
              <a:latin typeface="Comforta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Outline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Basics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Design Examples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More Examples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Math and Physics Resources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Discussion</a:t>
            </a:r>
            <a:endParaRPr lang="en-US" dirty="0">
              <a:solidFill>
                <a:schemeClr val="bg1"/>
              </a:solidFill>
              <a:latin typeface="Comforta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Woven_basket"/>
          <p:cNvPicPr>
            <a:picLocks noChangeAspect="1" noChangeArrowheads="1"/>
          </p:cNvPicPr>
          <p:nvPr/>
        </p:nvPicPr>
        <p:blipFill>
          <a:blip r:embed="rId3"/>
          <a:srcRect t="20551" b="25072"/>
          <a:stretch>
            <a:fillRect/>
          </a:stretch>
        </p:blipFill>
        <p:spPr bwMode="auto">
          <a:xfrm>
            <a:off x="6164263" y="4697308"/>
            <a:ext cx="2979737" cy="21606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6" descr="Grass2"/>
          <p:cNvPicPr>
            <a:picLocks noChangeAspect="1" noChangeArrowheads="1"/>
          </p:cNvPicPr>
          <p:nvPr/>
        </p:nvPicPr>
        <p:blipFill>
          <a:blip r:embed="rId4"/>
          <a:srcRect l="6268" r="12535"/>
          <a:stretch>
            <a:fillRect/>
          </a:stretch>
        </p:blipFill>
        <p:spPr bwMode="auto">
          <a:xfrm>
            <a:off x="0" y="0"/>
            <a:ext cx="1981200" cy="18303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1" name="Picture 7" descr="Punching_ho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4013" y="0"/>
            <a:ext cx="2439987" cy="1828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0" descr="SolarBasket_008"/>
          <p:cNvPicPr>
            <a:picLocks noChangeAspect="1" noChangeArrowheads="1"/>
          </p:cNvPicPr>
          <p:nvPr/>
        </p:nvPicPr>
        <p:blipFill>
          <a:blip r:embed="rId6"/>
          <a:srcRect t="5350"/>
          <a:stretch>
            <a:fillRect/>
          </a:stretch>
        </p:blipFill>
        <p:spPr bwMode="auto">
          <a:xfrm>
            <a:off x="21141" y="4697308"/>
            <a:ext cx="3043237" cy="21606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5" name="Picture 11" descr="Attaching_li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6233" y="4575175"/>
            <a:ext cx="3043237" cy="228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9" descr="Cutting_tub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0"/>
            <a:ext cx="2439988" cy="18303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 descr="ArcataMarsh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3413" y="0"/>
            <a:ext cx="2439987" cy="1828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 descr="Blackberry_curv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8962" y="1891481"/>
            <a:ext cx="2903537" cy="238283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2120503"/>
            <a:ext cx="304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Design Objective: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To create a </a:t>
            </a:r>
            <a:r>
              <a:rPr lang="en-US" dirty="0">
                <a:solidFill>
                  <a:schemeClr val="bg1"/>
                </a:solidFill>
                <a:latin typeface="Comfortaa" pitchFamily="34" charset="0"/>
                <a:hlinkClick r:id="rId11" tooltip="Solar cooker"/>
              </a:rPr>
              <a:t>solar cooker</a:t>
            </a: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from local </a:t>
            </a: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invasive species and </a:t>
            </a:r>
            <a:r>
              <a:rPr lang="en-US" dirty="0">
                <a:solidFill>
                  <a:schemeClr val="bg1"/>
                </a:solidFill>
                <a:latin typeface="Comfortaa" pitchFamily="34" charset="0"/>
                <a:hlinkClick r:id="rId12" tooltip="Waste"/>
              </a:rPr>
              <a:t>waste</a:t>
            </a: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 materials that can </a:t>
            </a:r>
            <a:r>
              <a:rPr lang="en-US" dirty="0">
                <a:solidFill>
                  <a:schemeClr val="bg1"/>
                </a:solidFill>
                <a:latin typeface="Comfortaa" pitchFamily="34" charset="0"/>
                <a:hlinkClick r:id="rId13" tooltip="Pasteurize water"/>
              </a:rPr>
              <a:t>pasteurize water</a:t>
            </a: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 and be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a cooking </a:t>
            </a: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alternative to the use of fossil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fuels. </a:t>
            </a:r>
            <a:endParaRPr lang="en-US" dirty="0">
              <a:solidFill>
                <a:schemeClr val="bg1"/>
              </a:solidFill>
              <a:latin typeface="Comfortaa" pitchFamily="34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400800" y="2008188"/>
            <a:ext cx="27432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Design Criteria: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Use of local materials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Efficiency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Durability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Ease of use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Ease of construction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Cost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Impact on environment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omfortaa" pitchFamily="34" charset="0"/>
              </a:rPr>
              <a:t>Impact on lifestyle</a:t>
            </a:r>
          </a:p>
        </p:txBody>
      </p:sp>
      <p:sp>
        <p:nvSpPr>
          <p:cNvPr id="6160" name="AutoShape 16"/>
          <p:cNvSpPr>
            <a:spLocks/>
          </p:cNvSpPr>
          <p:nvPr/>
        </p:nvSpPr>
        <p:spPr bwMode="auto">
          <a:xfrm rot="16200000">
            <a:off x="4381500" y="-2552700"/>
            <a:ext cx="381000" cy="9144000"/>
          </a:xfrm>
          <a:prstGeom prst="leftBrace">
            <a:avLst>
              <a:gd name="adj1" fmla="val 2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6"/>
          <p:cNvSpPr>
            <a:spLocks/>
          </p:cNvSpPr>
          <p:nvPr/>
        </p:nvSpPr>
        <p:spPr bwMode="auto">
          <a:xfrm rot="5400000" flipV="1">
            <a:off x="4381500" y="-65193"/>
            <a:ext cx="381000" cy="9144000"/>
          </a:xfrm>
          <a:prstGeom prst="leftBrace">
            <a:avLst>
              <a:gd name="adj1" fmla="val 2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inished_basket_solarcoo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7400" cy="47053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5" descr="Closeup_cooking_j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0"/>
            <a:ext cx="3429000" cy="457200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124200" y="2514600"/>
            <a:ext cx="2590800" cy="198120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867400" y="787638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Results: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Equation</a:t>
            </a:r>
            <a:r>
              <a:rPr lang="en-US" sz="2000" dirty="0">
                <a:solidFill>
                  <a:schemeClr val="bg1"/>
                </a:solidFill>
                <a:latin typeface="Comfortaa" pitchFamily="34" charset="0"/>
              </a:rPr>
              <a:t>: </a:t>
            </a:r>
            <a:r>
              <a:rPr lang="en-US" sz="2000" i="1" dirty="0">
                <a:solidFill>
                  <a:schemeClr val="bg1"/>
                </a:solidFill>
                <a:latin typeface="Georgia" pitchFamily="18" charset="0"/>
              </a:rPr>
              <a:t>y </a:t>
            </a:r>
            <a:r>
              <a:rPr lang="en-US" sz="2000" i="1" dirty="0" smtClean="0">
                <a:solidFill>
                  <a:schemeClr val="bg1"/>
                </a:solidFill>
                <a:latin typeface="Georgia" pitchFamily="18" charset="0"/>
              </a:rPr>
              <a:t>=.5x</a:t>
            </a:r>
            <a:r>
              <a:rPr lang="en-US" sz="2000" i="1" baseline="30000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r>
              <a:rPr lang="en-US" sz="20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fortaa" pitchFamily="34" charset="0"/>
              </a:rPr>
              <a:t>Time to boil quart: </a:t>
            </a:r>
            <a:r>
              <a:rPr lang="en-US" sz="2000" i="1" dirty="0">
                <a:solidFill>
                  <a:schemeClr val="bg1"/>
                </a:solidFill>
                <a:latin typeface="Georgia" pitchFamily="18" charset="0"/>
              </a:rPr>
              <a:t>~2 </a:t>
            </a:r>
            <a:r>
              <a:rPr lang="en-US" sz="2000" i="1" dirty="0" smtClean="0">
                <a:solidFill>
                  <a:schemeClr val="bg1"/>
                </a:solidFill>
                <a:latin typeface="Georgia" pitchFamily="18" charset="0"/>
              </a:rPr>
              <a:t>hrs</a:t>
            </a:r>
            <a:endParaRPr lang="en-US" sz="2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4705350"/>
            <a:ext cx="5715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fortaa" pitchFamily="34" charset="0"/>
              </a:rPr>
              <a:t>Deformation Lessons Learned:</a:t>
            </a: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ore </a:t>
            </a:r>
            <a:r>
              <a:rPr lang="en-US" sz="2000" dirty="0">
                <a:solidFill>
                  <a:schemeClr val="bg1"/>
                </a:solidFill>
                <a:latin typeface="Comfortaa" pitchFamily="34" charset="0"/>
              </a:rPr>
              <a:t>blackberry </a:t>
            </a: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runners</a:t>
            </a:r>
            <a:endParaRPr lang="en-US" sz="2000" dirty="0">
              <a:solidFill>
                <a:schemeClr val="bg1"/>
              </a:solidFill>
              <a:latin typeface="Comfortaa" pitchFamily="34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ore </a:t>
            </a:r>
            <a:r>
              <a:rPr lang="en-US" sz="2000" dirty="0">
                <a:solidFill>
                  <a:schemeClr val="bg1"/>
                </a:solidFill>
                <a:latin typeface="Comfortaa" pitchFamily="34" charset="0"/>
              </a:rPr>
              <a:t>rigid </a:t>
            </a: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material for rings</a:t>
            </a:r>
            <a:endParaRPr lang="en-US" sz="2000" dirty="0">
              <a:solidFill>
                <a:schemeClr val="bg1"/>
              </a:solidFill>
              <a:latin typeface="Comfortaa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Comfortaa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fortaa" pitchFamily="34" charset="0"/>
              </a:rPr>
              <a:t>Reflectivity Lessons Learned:</a:t>
            </a: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ampas grass too lumpy</a:t>
            </a:r>
            <a:endParaRPr lang="en-US" sz="2000" dirty="0">
              <a:solidFill>
                <a:schemeClr val="bg1"/>
              </a:solidFill>
              <a:latin typeface="Comfortaa" pitchFamily="34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Comfortaa" pitchFamily="34" charset="0"/>
              </a:rPr>
              <a:t>o dull, small can lids</a:t>
            </a:r>
            <a:endParaRPr lang="en-US" sz="2000" dirty="0">
              <a:solidFill>
                <a:schemeClr val="bg1"/>
              </a:solidFill>
              <a:latin typeface="Comforta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Woven_basket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58797" y="4431153"/>
            <a:ext cx="3235795" cy="242684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1" name="Picture 7" descr="Punching_holes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3869" y="0"/>
            <a:ext cx="3290131" cy="443115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0" descr="SolarBasket_008"/>
          <p:cNvPicPr>
            <a:picLocks noChangeAspect="1" noChangeArrowheads="1"/>
          </p:cNvPicPr>
          <p:nvPr/>
        </p:nvPicPr>
        <p:blipFill>
          <a:blip r:embed="rId5"/>
          <a:srcRect b="20661"/>
          <a:stretch>
            <a:fillRect/>
          </a:stretch>
        </p:blipFill>
        <p:spPr bwMode="auto">
          <a:xfrm>
            <a:off x="0" y="2086096"/>
            <a:ext cx="5093294" cy="26901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 descr="Blackberry_curve"/>
          <p:cNvPicPr>
            <a:picLocks noChangeAspect="1" noChangeArrowheads="1"/>
          </p:cNvPicPr>
          <p:nvPr/>
        </p:nvPicPr>
        <p:blipFill>
          <a:blip r:embed="rId6"/>
          <a:srcRect t="27940" b="17026"/>
          <a:stretch>
            <a:fillRect/>
          </a:stretch>
        </p:blipFill>
        <p:spPr bwMode="auto">
          <a:xfrm>
            <a:off x="0" y="-16169"/>
            <a:ext cx="5093294" cy="210226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9" descr="Cutting_tubes"/>
          <p:cNvPicPr>
            <a:picLocks noChangeAspect="1" noChangeArrowheads="1"/>
          </p:cNvPicPr>
          <p:nvPr/>
        </p:nvPicPr>
        <p:blipFill>
          <a:blip r:embed="rId7"/>
          <a:srcRect l="10592"/>
          <a:stretch>
            <a:fillRect/>
          </a:stretch>
        </p:blipFill>
        <p:spPr bwMode="auto">
          <a:xfrm>
            <a:off x="0" y="4776226"/>
            <a:ext cx="2380391" cy="208177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6" descr="Grass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312022" y="4776227"/>
            <a:ext cx="2775695" cy="208177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CSC_-_bol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30000"/>
          </a:blip>
          <a:stretch>
            <a:fillRect/>
          </a:stretch>
        </p:blipFill>
        <p:spPr bwMode="auto">
          <a:xfrm flipH="1">
            <a:off x="0" y="-21975"/>
            <a:ext cx="9144000" cy="68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Protection from </a:t>
            </a:r>
            <a:br>
              <a:rPr lang="en-US" dirty="0" smtClean="0">
                <a:solidFill>
                  <a:schemeClr val="bg1"/>
                </a:solidFill>
                <a:latin typeface="Comfortaa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Dazzles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Burns</a:t>
            </a:r>
            <a:endParaRPr lang="en-US" dirty="0">
              <a:solidFill>
                <a:schemeClr val="bg1"/>
              </a:solidFill>
              <a:latin typeface="Comforta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605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Appropriate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focal point size</a:t>
            </a:r>
          </a:p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Glasses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and gloves</a:t>
            </a:r>
          </a:p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Deep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dish focus</a:t>
            </a:r>
          </a:p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Physical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barrier</a:t>
            </a:r>
          </a:p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Physical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separation</a:t>
            </a:r>
          </a:p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Appropriate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system </a:t>
            </a:r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size</a:t>
            </a:r>
            <a:endParaRPr lang="en-US" dirty="0" smtClean="0">
              <a:solidFill>
                <a:schemeClr val="bg1"/>
              </a:solidFill>
              <a:latin typeface="Comforta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CSC_-_bol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30000"/>
          </a:blip>
          <a:stretch>
            <a:fillRect/>
          </a:stretch>
        </p:blipFill>
        <p:spPr bwMode="auto">
          <a:xfrm flipH="1">
            <a:off x="0" y="-21975"/>
            <a:ext cx="9144000" cy="6879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1879main_LimbFlareJan12_lg.jpg"/>
          <p:cNvPicPr>
            <a:picLocks noGrp="1" noChangeAspect="1"/>
          </p:cNvPicPr>
          <p:nvPr>
            <p:ph idx="1"/>
          </p:nvPr>
        </p:nvPicPr>
        <p:blipFill>
          <a:blip r:embed="rId3"/>
          <a:srcRect b="19875"/>
          <a:stretch>
            <a:fillRect/>
          </a:stretch>
        </p:blipFill>
        <p:spPr>
          <a:xfrm>
            <a:off x="0" y="0"/>
            <a:ext cx="9144000" cy="68836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97642" y="1170778"/>
            <a:ext cx="3854153" cy="211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100</a:t>
            </a: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0 </a:t>
            </a: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watts/m</a:t>
            </a:r>
            <a:r>
              <a:rPr lang="en-US" sz="3200" kern="0" baseline="30000" dirty="0" smtClean="0">
                <a:solidFill>
                  <a:schemeClr val="bg1"/>
                </a:solidFill>
                <a:latin typeface="Comforta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1879main_LimbFlareJan12_lg.jpg"/>
          <p:cNvPicPr>
            <a:picLocks noGrp="1" noChangeAspect="1"/>
          </p:cNvPicPr>
          <p:nvPr>
            <p:ph idx="1"/>
          </p:nvPr>
        </p:nvPicPr>
        <p:blipFill>
          <a:blip r:embed="rId3"/>
          <a:srcRect b="19875"/>
          <a:stretch>
            <a:fillRect/>
          </a:stretch>
        </p:blipFill>
        <p:spPr>
          <a:xfrm>
            <a:off x="0" y="0"/>
            <a:ext cx="9144000" cy="6883638"/>
          </a:xfrm>
        </p:spPr>
      </p:pic>
      <p:pic>
        <p:nvPicPr>
          <p:cNvPr id="6" name="Picture 5" descr="Solarb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106" y="222019"/>
            <a:ext cx="3414045" cy="4165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05287" y="4387154"/>
            <a:ext cx="3657600" cy="12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Solar Box Cooker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a</a:t>
            </a: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ka Solar Oven</a:t>
            </a:r>
            <a:endParaRPr lang="en-US" sz="3200" kern="0" baseline="30000" dirty="0" smtClean="0">
              <a:solidFill>
                <a:schemeClr val="bg1"/>
              </a:solidFill>
              <a:latin typeface="Comforta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1879main_LimbFlareJan12_lg.jpg"/>
          <p:cNvPicPr>
            <a:picLocks noGrp="1" noChangeAspect="1"/>
          </p:cNvPicPr>
          <p:nvPr>
            <p:ph idx="1"/>
          </p:nvPr>
        </p:nvPicPr>
        <p:blipFill>
          <a:blip r:embed="rId3"/>
          <a:srcRect b="19875"/>
          <a:stretch>
            <a:fillRect/>
          </a:stretch>
        </p:blipFill>
        <p:spPr>
          <a:xfrm>
            <a:off x="0" y="0"/>
            <a:ext cx="9144000" cy="6883638"/>
          </a:xfrm>
        </p:spPr>
      </p:pic>
      <p:pic>
        <p:nvPicPr>
          <p:cNvPr id="6" name="Picture 5" descr="Solarb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106" y="1024320"/>
            <a:ext cx="3414045" cy="2560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0" y="3781983"/>
            <a:ext cx="4572000" cy="6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Solar Parabolic Cooker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1879main_LimbFlareJan12_lg.jpg"/>
          <p:cNvPicPr>
            <a:picLocks noGrp="1" noChangeAspect="1"/>
          </p:cNvPicPr>
          <p:nvPr>
            <p:ph idx="1"/>
          </p:nvPr>
        </p:nvPicPr>
        <p:blipFill>
          <a:blip r:embed="rId3"/>
          <a:srcRect b="19875"/>
          <a:stretch>
            <a:fillRect/>
          </a:stretch>
        </p:blipFill>
        <p:spPr>
          <a:xfrm>
            <a:off x="0" y="0"/>
            <a:ext cx="9144000" cy="6883638"/>
          </a:xfrm>
        </p:spPr>
      </p:pic>
      <p:pic>
        <p:nvPicPr>
          <p:cNvPr id="8" name="Picture 7" descr="400px-Parabola.sv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25000"/>
          </a:blip>
          <a:stretch>
            <a:fillRect/>
          </a:stretch>
        </p:blipFill>
        <p:spPr>
          <a:xfrm>
            <a:off x="4786358" y="867576"/>
            <a:ext cx="38100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66759" y="2555193"/>
            <a:ext cx="2666288" cy="6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The Parabola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1879main_LimbFlareJan12_lg.jpg"/>
          <p:cNvPicPr>
            <a:picLocks noGrp="1" noChangeAspect="1"/>
          </p:cNvPicPr>
          <p:nvPr>
            <p:ph idx="1"/>
          </p:nvPr>
        </p:nvPicPr>
        <p:blipFill>
          <a:blip r:embed="rId3"/>
          <a:srcRect b="19875"/>
          <a:stretch>
            <a:fillRect/>
          </a:stretch>
        </p:blipFill>
        <p:spPr>
          <a:xfrm>
            <a:off x="0" y="0"/>
            <a:ext cx="9144000" cy="6883638"/>
          </a:xfrm>
        </p:spPr>
      </p:pic>
      <p:pic>
        <p:nvPicPr>
          <p:cNvPr id="8" name="Picture 7" descr="400px-Parabola.sv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25000"/>
          </a:blip>
          <a:stretch>
            <a:fillRect/>
          </a:stretch>
        </p:blipFill>
        <p:spPr>
          <a:xfrm>
            <a:off x="4786358" y="867576"/>
            <a:ext cx="3810000" cy="461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>
            <a:stCxn id="8" idx="0"/>
          </p:cNvCxnSpPr>
          <p:nvPr/>
        </p:nvCxnSpPr>
        <p:spPr>
          <a:xfrm rot="16200000" flipH="1" flipV="1">
            <a:off x="4001658" y="3557275"/>
            <a:ext cx="5379400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6358" y="5479266"/>
            <a:ext cx="419527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96358" y="5358032"/>
            <a:ext cx="38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endParaRPr lang="en-US" sz="3600" i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5181" y="867576"/>
            <a:ext cx="38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endParaRPr lang="en-US" sz="3600" i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14447" y="4956560"/>
            <a:ext cx="153824" cy="15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68271" y="4711887"/>
            <a:ext cx="38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endParaRPr lang="en-US" sz="2800" i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8601" y="696810"/>
            <a:ext cx="2512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y=a</a:t>
            </a:r>
            <a:r>
              <a:rPr lang="en-US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3600" i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2</a:t>
            </a:r>
            <a:endParaRPr lang="en-US" sz="3600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r>
              <a:rPr lang="en-US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f=1/(4a)</a:t>
            </a:r>
            <a:endParaRPr lang="en-US" sz="3600" i="1" baseline="30000" dirty="0" smtClean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The Parabola - Definition</a:t>
            </a:r>
            <a:endParaRPr lang="en-US" dirty="0">
              <a:solidFill>
                <a:schemeClr val="bg1"/>
              </a:solidFill>
              <a:latin typeface="Comfortaa" pitchFamily="34" charset="0"/>
            </a:endParaRPr>
          </a:p>
        </p:txBody>
      </p:sp>
      <p:pic>
        <p:nvPicPr>
          <p:cNvPr id="4" name="Video_2009-05-09_02201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3722" y="1963752"/>
            <a:ext cx="4991100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453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omfortaa" pitchFamily="34" charset="0"/>
                <a:hlinkClick r:id="rId5"/>
              </a:rPr>
              <a:t>http://www.cut-the-knot.org/ctk/Parabola.shtml#Theorem1</a:t>
            </a:r>
            <a:endParaRPr lang="en-US" i="1" dirty="0">
              <a:solidFill>
                <a:schemeClr val="bg1"/>
              </a:solidFill>
              <a:latin typeface="Comforta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fortaa" pitchFamily="34" charset="0"/>
              </a:rPr>
              <a:t>The Parabola - Reflection</a:t>
            </a:r>
            <a:endParaRPr lang="en-US" dirty="0">
              <a:solidFill>
                <a:schemeClr val="bg1"/>
              </a:solidFill>
              <a:latin typeface="Comforta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453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omfortaa" pitchFamily="34" charset="0"/>
                <a:hlinkClick r:id="rId4"/>
              </a:rPr>
              <a:t>http://www.cut-the-knot.org/ctk/Parabola.shtml#Theorem1</a:t>
            </a:r>
            <a:endParaRPr lang="en-US" i="1" dirty="0">
              <a:solidFill>
                <a:schemeClr val="bg1"/>
              </a:solidFill>
              <a:latin typeface="Comfortaa" pitchFamily="34" charset="0"/>
            </a:endParaRPr>
          </a:p>
        </p:txBody>
      </p:sp>
      <p:pic>
        <p:nvPicPr>
          <p:cNvPr id="6" name="Video_2009-05-09_02384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29968" y="1803163"/>
            <a:ext cx="5063163" cy="373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1879main_LimbFlareJan12_lg.jpg"/>
          <p:cNvPicPr>
            <a:picLocks noGrp="1" noChangeAspect="1"/>
          </p:cNvPicPr>
          <p:nvPr>
            <p:ph idx="1"/>
          </p:nvPr>
        </p:nvPicPr>
        <p:blipFill>
          <a:blip r:embed="rId3"/>
          <a:srcRect b="19875"/>
          <a:stretch>
            <a:fillRect/>
          </a:stretch>
        </p:blipFill>
        <p:spPr>
          <a:xfrm>
            <a:off x="0" y="0"/>
            <a:ext cx="9144000" cy="6883638"/>
          </a:xfrm>
        </p:spPr>
      </p:pic>
      <p:pic>
        <p:nvPicPr>
          <p:cNvPr id="5" name="Picture 4" descr="Paraboloid_of_Revolution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448" y="-162370"/>
            <a:ext cx="4574625" cy="5837137"/>
          </a:xfrm>
          <a:prstGeom prst="rect">
            <a:avLst/>
          </a:prstGeom>
        </p:spPr>
      </p:pic>
      <p:pic>
        <p:nvPicPr>
          <p:cNvPr id="8" name="Picture 7" descr="400px-Parabola.sv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25000"/>
          </a:blip>
          <a:stretch>
            <a:fillRect/>
          </a:stretch>
        </p:blipFill>
        <p:spPr>
          <a:xfrm>
            <a:off x="4786358" y="867576"/>
            <a:ext cx="38100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73322" y="523842"/>
            <a:ext cx="3067942" cy="6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The </a:t>
            </a:r>
            <a:r>
              <a:rPr lang="en-US" sz="3200" kern="0" dirty="0" err="1" smtClean="0">
                <a:solidFill>
                  <a:schemeClr val="bg1"/>
                </a:solidFill>
                <a:latin typeface="Comfortaa" pitchFamily="34" charset="0"/>
              </a:rPr>
              <a:t>Paraboloid</a:t>
            </a:r>
            <a:endParaRPr lang="en-US" sz="3200" kern="0" dirty="0" smtClean="0">
              <a:solidFill>
                <a:schemeClr val="bg1"/>
              </a:solidFill>
              <a:latin typeface="Comforta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07507" y="523842"/>
            <a:ext cx="2666288" cy="6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solidFill>
                  <a:schemeClr val="bg1"/>
                </a:solidFill>
                <a:latin typeface="Comfortaa" pitchFamily="34" charset="0"/>
              </a:rPr>
              <a:t>The Parabola</a:t>
            </a:r>
          </a:p>
        </p:txBody>
      </p:sp>
      <p:pic>
        <p:nvPicPr>
          <p:cNvPr id="9" name="Picture 8" descr="400px-Parabola.sv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25000"/>
          </a:blip>
          <a:stretch>
            <a:fillRect/>
          </a:stretch>
        </p:blipFill>
        <p:spPr>
          <a:xfrm>
            <a:off x="4784930" y="866148"/>
            <a:ext cx="38100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273</Words>
  <Application>Microsoft Office PowerPoint</Application>
  <PresentationFormat>On-screen Show (4:3)</PresentationFormat>
  <Paragraphs>87</Paragraphs>
  <Slides>14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Parabolic Solar Cookers</vt:lpstr>
      <vt:lpstr>Slide 2</vt:lpstr>
      <vt:lpstr>Slide 3</vt:lpstr>
      <vt:lpstr>Slide 4</vt:lpstr>
      <vt:lpstr>Slide 5</vt:lpstr>
      <vt:lpstr>Slide 6</vt:lpstr>
      <vt:lpstr>The Parabola - Definition</vt:lpstr>
      <vt:lpstr>The Parabola - Reflection</vt:lpstr>
      <vt:lpstr>Slide 9</vt:lpstr>
      <vt:lpstr>Slide 10</vt:lpstr>
      <vt:lpstr>Slide 11</vt:lpstr>
      <vt:lpstr>Slide 12</vt:lpstr>
      <vt:lpstr>Protection from  Dazzles and Burns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</dc:creator>
  <cp:lastModifiedBy>plc1</cp:lastModifiedBy>
  <cp:revision>29</cp:revision>
  <dcterms:created xsi:type="dcterms:W3CDTF">2009-05-09T01:01:31Z</dcterms:created>
  <dcterms:modified xsi:type="dcterms:W3CDTF">2009-05-09T10:59:49Z</dcterms:modified>
</cp:coreProperties>
</file>